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8" r:id="rId11"/>
    <p:sldId id="279" r:id="rId12"/>
    <p:sldId id="265" r:id="rId13"/>
    <p:sldId id="266" r:id="rId14"/>
    <p:sldId id="267" r:id="rId15"/>
    <p:sldId id="268" r:id="rId16"/>
    <p:sldId id="269"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3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09B88A-B65B-480D-89BE-72B16AA1FADE}"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5086370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9B88A-B65B-480D-89BE-72B16AA1FADE}"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39962421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9B88A-B65B-480D-89BE-72B16AA1FADE}"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231980770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9B88A-B65B-480D-89BE-72B16AA1FADE}"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45308019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09B88A-B65B-480D-89BE-72B16AA1FADE}"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11999387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09B88A-B65B-480D-89BE-72B16AA1FADE}" type="datetimeFigureOut">
              <a:rPr lang="en-US" smtClean="0"/>
              <a:t>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38379040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09B88A-B65B-480D-89BE-72B16AA1FADE}" type="datetimeFigureOut">
              <a:rPr lang="en-US" smtClean="0"/>
              <a:t>9/5/2014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70845048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09B88A-B65B-480D-89BE-72B16AA1FADE}" type="datetimeFigureOut">
              <a:rPr lang="en-US" smtClean="0"/>
              <a:t>9/5/2014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4810874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9B88A-B65B-480D-89BE-72B16AA1FADE}" type="datetimeFigureOut">
              <a:rPr lang="en-US" smtClean="0"/>
              <a:t>9/5/2014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350006727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9B88A-B65B-480D-89BE-72B16AA1FADE}" type="datetimeFigureOut">
              <a:rPr lang="en-US" smtClean="0"/>
              <a:t>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283415428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9B88A-B65B-480D-89BE-72B16AA1FADE}" type="datetimeFigureOut">
              <a:rPr lang="en-US" smtClean="0"/>
              <a:t>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C0242-60CF-4F69-AD75-E76813AF3F0F}" type="slidenum">
              <a:rPr lang="en-US" smtClean="0"/>
              <a:t>‹#›</a:t>
            </a:fld>
            <a:endParaRPr lang="en-US"/>
          </a:p>
        </p:txBody>
      </p:sp>
    </p:spTree>
    <p:extLst>
      <p:ext uri="{BB962C8B-B14F-4D97-AF65-F5344CB8AC3E}">
        <p14:creationId xmlns:p14="http://schemas.microsoft.com/office/powerpoint/2010/main" val="33747238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9B88A-B65B-480D-89BE-72B16AA1FADE}" type="datetimeFigureOut">
              <a:rPr lang="en-US" smtClean="0"/>
              <a:t>9/5/2014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C0242-60CF-4F69-AD75-E76813AF3F0F}" type="slidenum">
              <a:rPr lang="en-US" smtClean="0"/>
              <a:t>‹#›</a:t>
            </a:fld>
            <a:endParaRPr lang="en-US"/>
          </a:p>
        </p:txBody>
      </p:sp>
    </p:spTree>
    <p:extLst>
      <p:ext uri="{BB962C8B-B14F-4D97-AF65-F5344CB8AC3E}">
        <p14:creationId xmlns:p14="http://schemas.microsoft.com/office/powerpoint/2010/main" val="1242171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1569660"/>
          </a:xfrm>
          <a:prstGeom prst="rect">
            <a:avLst/>
          </a:prstGeom>
          <a:noFill/>
        </p:spPr>
        <p:txBody>
          <a:bodyPr wrap="square" rtlCol="0">
            <a:spAutoFit/>
          </a:bodyPr>
          <a:lstStyle/>
          <a:p>
            <a:r>
              <a:rPr lang="en-US" sz="3200" dirty="0"/>
              <a:t>1 Corinthians 12.1 NET:  “With regard to spiritual gifts, brothers and sisters, I do not </a:t>
            </a:r>
            <a:endParaRPr lang="en-US" sz="3200" dirty="0" smtClean="0"/>
          </a:p>
          <a:p>
            <a:r>
              <a:rPr lang="en-US" sz="3200" dirty="0" smtClean="0"/>
              <a:t>want </a:t>
            </a:r>
            <a:r>
              <a:rPr lang="en-US" sz="3200" dirty="0"/>
              <a:t>you to be uninformed.”</a:t>
            </a:r>
          </a:p>
        </p:txBody>
      </p:sp>
      <p:sp>
        <p:nvSpPr>
          <p:cNvPr id="10" name="TextBox 9"/>
          <p:cNvSpPr txBox="1"/>
          <p:nvPr/>
        </p:nvSpPr>
        <p:spPr>
          <a:xfrm>
            <a:off x="715" y="6334780"/>
            <a:ext cx="9143285" cy="523220"/>
          </a:xfrm>
          <a:prstGeom prst="rect">
            <a:avLst/>
          </a:prstGeom>
          <a:solidFill>
            <a:srgbClr val="DCD3BC">
              <a:alpha val="60000"/>
            </a:srgbClr>
          </a:solidFill>
        </p:spPr>
        <p:txBody>
          <a:bodyPr wrap="square" rtlCol="0">
            <a:spAutoFit/>
          </a:bodyPr>
          <a:lstStyle/>
          <a:p>
            <a:pPr algn="r"/>
            <a:r>
              <a:rPr lang="en-US" sz="2800" b="1" dirty="0" smtClean="0"/>
              <a:t>Ruins of Ancient Corinth; Todd Bolen / BiblePlaces.com</a:t>
            </a:r>
            <a:endParaRPr lang="en-US" sz="2800" b="1" dirty="0"/>
          </a:p>
        </p:txBody>
      </p:sp>
    </p:spTree>
    <p:extLst>
      <p:ext uri="{BB962C8B-B14F-4D97-AF65-F5344CB8AC3E}">
        <p14:creationId xmlns:p14="http://schemas.microsoft.com/office/powerpoint/2010/main" val="351005906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715" y="2395240"/>
            <a:ext cx="9144000" cy="4462760"/>
          </a:xfrm>
          <a:prstGeom prst="rect">
            <a:avLst/>
          </a:prstGeom>
          <a:solidFill>
            <a:srgbClr val="DCD3BC"/>
          </a:solidFill>
        </p:spPr>
        <p:txBody>
          <a:bodyPr wrap="square" rtlCol="0">
            <a:spAutoFit/>
          </a:bodyPr>
          <a:lstStyle/>
          <a:p>
            <a:pPr lvl="0"/>
            <a:r>
              <a:rPr lang="en-US" sz="3200" b="1" u="sng" dirty="0" smtClean="0"/>
              <a:t>Tongues</a:t>
            </a:r>
            <a:endParaRPr lang="en-US" sz="3200" dirty="0"/>
          </a:p>
          <a:p>
            <a:pPr lvl="0">
              <a:spcBef>
                <a:spcPts val="2400"/>
              </a:spcBef>
            </a:pPr>
            <a:r>
              <a:rPr lang="en-US" sz="3200" dirty="0" smtClean="0">
                <a:sym typeface="Wingdings 2" panose="05020102010507070707" pitchFamily="18" charset="2"/>
              </a:rPr>
              <a:t> </a:t>
            </a:r>
            <a:r>
              <a:rPr lang="en-US" sz="3200" dirty="0" smtClean="0"/>
              <a:t>New Testament examples when everyone spoke in tongues were special events to prove God was extending the New Covenant to all people groups.</a:t>
            </a:r>
          </a:p>
          <a:p>
            <a:pPr lvl="0">
              <a:spcBef>
                <a:spcPts val="2400"/>
              </a:spcBef>
            </a:pPr>
            <a:r>
              <a:rPr lang="en-US" sz="3200" dirty="0">
                <a:sym typeface="Wingdings 2" panose="05020102010507070707" pitchFamily="18" charset="2"/>
              </a:rPr>
              <a:t> </a:t>
            </a:r>
            <a:r>
              <a:rPr lang="en-US" sz="3200" dirty="0" smtClean="0"/>
              <a:t>The gift of tongues was not for all believers.</a:t>
            </a:r>
          </a:p>
          <a:p>
            <a:pPr lvl="0">
              <a:spcBef>
                <a:spcPts val="2400"/>
              </a:spcBef>
            </a:pPr>
            <a:r>
              <a:rPr lang="en-US" sz="3200" dirty="0">
                <a:sym typeface="Wingdings 2" panose="05020102010507070707" pitchFamily="18" charset="2"/>
              </a:rPr>
              <a:t> </a:t>
            </a:r>
            <a:r>
              <a:rPr lang="en-US" sz="3200" dirty="0" smtClean="0"/>
              <a:t>The Spirit-led public use of tongues was accompanied by Spirit-led interpretation by another. </a:t>
            </a:r>
            <a:endParaRPr lang="en-US" sz="3200" dirty="0"/>
          </a:p>
        </p:txBody>
      </p:sp>
    </p:spTree>
    <p:extLst>
      <p:ext uri="{BB962C8B-B14F-4D97-AF65-F5344CB8AC3E}">
        <p14:creationId xmlns:p14="http://schemas.microsoft.com/office/powerpoint/2010/main" val="10522367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0" y="1102578"/>
            <a:ext cx="9144000" cy="5755422"/>
          </a:xfrm>
          <a:prstGeom prst="rect">
            <a:avLst/>
          </a:prstGeom>
          <a:solidFill>
            <a:srgbClr val="DCD3BC"/>
          </a:solidFill>
        </p:spPr>
        <p:txBody>
          <a:bodyPr wrap="square" rtlCol="0">
            <a:spAutoFit/>
          </a:bodyPr>
          <a:lstStyle/>
          <a:p>
            <a:pPr lvl="0"/>
            <a:r>
              <a:rPr lang="en-US" sz="3200" b="1" u="sng" dirty="0" smtClean="0"/>
              <a:t>Prophecy</a:t>
            </a:r>
            <a:endParaRPr lang="en-US" sz="3200" dirty="0"/>
          </a:p>
          <a:p>
            <a:pPr lvl="0">
              <a:spcBef>
                <a:spcPts val="2400"/>
              </a:spcBef>
            </a:pPr>
            <a:r>
              <a:rPr lang="en-US" sz="3200" dirty="0" smtClean="0">
                <a:sym typeface="Wingdings 2" panose="05020102010507070707" pitchFamily="18" charset="2"/>
              </a:rPr>
              <a:t> </a:t>
            </a:r>
            <a:r>
              <a:rPr lang="en-US" sz="3200" dirty="0" smtClean="0"/>
              <a:t>Old Testament prophecy mostly was calling people back to the covenant with God.</a:t>
            </a:r>
          </a:p>
          <a:p>
            <a:pPr lvl="0">
              <a:spcBef>
                <a:spcPts val="2400"/>
              </a:spcBef>
            </a:pPr>
            <a:r>
              <a:rPr lang="en-US" sz="3200" dirty="0">
                <a:sym typeface="Wingdings 2" panose="05020102010507070707" pitchFamily="18" charset="2"/>
              </a:rPr>
              <a:t> </a:t>
            </a:r>
            <a:r>
              <a:rPr lang="en-US" sz="3200" dirty="0" smtClean="0"/>
              <a:t>If God were to use believers today prophetically, it would be to call us back to our covenant with him, obedience to his commands and faith in his promises.</a:t>
            </a:r>
          </a:p>
          <a:p>
            <a:pPr lvl="0">
              <a:spcBef>
                <a:spcPts val="2400"/>
              </a:spcBef>
            </a:pPr>
            <a:r>
              <a:rPr lang="en-US" sz="3200" dirty="0" smtClean="0">
                <a:sym typeface="Wingdings 2" panose="05020102010507070707" pitchFamily="18" charset="2"/>
              </a:rPr>
              <a:t> </a:t>
            </a:r>
            <a:r>
              <a:rPr lang="en-US" sz="3200" dirty="0" smtClean="0"/>
              <a:t>Nobody will hear something universal today. </a:t>
            </a:r>
          </a:p>
          <a:p>
            <a:pPr lvl="0">
              <a:spcBef>
                <a:spcPts val="2400"/>
              </a:spcBef>
            </a:pPr>
            <a:r>
              <a:rPr lang="en-US" sz="3200" dirty="0" smtClean="0">
                <a:sym typeface="Wingdings 2" panose="05020102010507070707" pitchFamily="18" charset="2"/>
              </a:rPr>
              <a:t> Anyone predicting in God’s name better be correct!  The biblical standard is death for those in error.</a:t>
            </a:r>
            <a:endParaRPr lang="en-US" sz="3200" dirty="0"/>
          </a:p>
        </p:txBody>
      </p:sp>
    </p:spTree>
    <p:extLst>
      <p:ext uri="{BB962C8B-B14F-4D97-AF65-F5344CB8AC3E}">
        <p14:creationId xmlns:p14="http://schemas.microsoft.com/office/powerpoint/2010/main" val="321751177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Have some disappeared?</a:t>
            </a:r>
            <a:endParaRPr lang="en-US" sz="4400" dirty="0"/>
          </a:p>
        </p:txBody>
      </p:sp>
      <p:sp>
        <p:nvSpPr>
          <p:cNvPr id="4" name="TextBox 3"/>
          <p:cNvSpPr txBox="1"/>
          <p:nvPr/>
        </p:nvSpPr>
        <p:spPr>
          <a:xfrm>
            <a:off x="0" y="899815"/>
            <a:ext cx="9144000" cy="6001643"/>
          </a:xfrm>
          <a:prstGeom prst="rect">
            <a:avLst/>
          </a:prstGeom>
          <a:solidFill>
            <a:srgbClr val="DCD3BC"/>
          </a:solidFill>
        </p:spPr>
        <p:txBody>
          <a:bodyPr wrap="square" rtlCol="0">
            <a:spAutoFit/>
          </a:bodyPr>
          <a:lstStyle/>
          <a:p>
            <a:pPr lvl="0"/>
            <a:r>
              <a:rPr lang="en-US" sz="3200" u="sng" dirty="0" smtClean="0">
                <a:solidFill>
                  <a:srgbClr val="FF0000"/>
                </a:solidFill>
              </a:rPr>
              <a:t>View 1:  God has stopped using </a:t>
            </a:r>
            <a:r>
              <a:rPr lang="en-US" sz="3200" u="sng" dirty="0" smtClean="0">
                <a:solidFill>
                  <a:srgbClr val="FF0000"/>
                </a:solidFill>
              </a:rPr>
              <a:t>45% </a:t>
            </a:r>
            <a:r>
              <a:rPr lang="en-US" sz="3200" u="sng" dirty="0" smtClean="0">
                <a:solidFill>
                  <a:srgbClr val="FF0000"/>
                </a:solidFill>
              </a:rPr>
              <a:t>of the listed gifts</a:t>
            </a:r>
            <a:r>
              <a:rPr lang="en-US" sz="3200" dirty="0" smtClean="0">
                <a:solidFill>
                  <a:srgbClr val="FF0000"/>
                </a:solidFill>
              </a:rPr>
              <a:t>.  </a:t>
            </a:r>
          </a:p>
          <a:p>
            <a:pPr lvl="0"/>
            <a:r>
              <a:rPr lang="en-US" sz="3200" dirty="0" smtClean="0">
                <a:sym typeface="Wingdings 2" panose="05020102010507070707" pitchFamily="18" charset="2"/>
              </a:rPr>
              <a:t> </a:t>
            </a:r>
            <a:r>
              <a:rPr lang="en-US" sz="3200" dirty="0" smtClean="0"/>
              <a:t>only needed in early church / pre-Bible </a:t>
            </a:r>
            <a:r>
              <a:rPr lang="en-US" sz="3200" dirty="0" smtClean="0"/>
              <a:t>period </a:t>
            </a:r>
            <a:endParaRPr lang="en-US" sz="3200" dirty="0" smtClean="0"/>
          </a:p>
          <a:p>
            <a:pPr lvl="0"/>
            <a:r>
              <a:rPr lang="en-US" sz="3200" dirty="0" smtClean="0">
                <a:sym typeface="Wingdings 2" panose="05020102010507070707" pitchFamily="18" charset="2"/>
              </a:rPr>
              <a:t> </a:t>
            </a:r>
            <a:r>
              <a:rPr lang="en-US" sz="3200" dirty="0" smtClean="0"/>
              <a:t>charismatic believers are not glorifying </a:t>
            </a:r>
            <a:r>
              <a:rPr lang="en-US" sz="3200" dirty="0" smtClean="0"/>
              <a:t>God </a:t>
            </a:r>
            <a:endParaRPr lang="en-US" sz="3200" dirty="0" smtClean="0"/>
          </a:p>
          <a:p>
            <a:pPr marL="457200" lvl="0" indent="-457200" defTabSz="457200">
              <a:buFont typeface="Wingdings 2" panose="05020102010507070707" pitchFamily="18" charset="2"/>
              <a:buChar char="E"/>
            </a:pPr>
            <a:r>
              <a:rPr lang="en-US" sz="3200" dirty="0" smtClean="0"/>
              <a:t>new revelation would challenge the sufficiency or 	canonicity of scripture</a:t>
            </a:r>
          </a:p>
          <a:p>
            <a:pPr marL="457200" lvl="0" indent="-457200" defTabSz="457200">
              <a:buFont typeface="Wingdings 2" panose="05020102010507070707" pitchFamily="18" charset="2"/>
              <a:buChar char="E"/>
            </a:pPr>
            <a:endParaRPr lang="en-US" sz="3200" dirty="0"/>
          </a:p>
          <a:p>
            <a:pPr lvl="0" defTabSz="457200"/>
            <a:r>
              <a:rPr lang="en-US" sz="3200" u="sng" dirty="0" smtClean="0">
                <a:solidFill>
                  <a:srgbClr val="FF0000"/>
                </a:solidFill>
              </a:rPr>
              <a:t>View 2:  God uses all gifts as he sees fit</a:t>
            </a:r>
            <a:r>
              <a:rPr lang="en-US" sz="3200" dirty="0" smtClean="0">
                <a:solidFill>
                  <a:srgbClr val="FF0000"/>
                </a:solidFill>
              </a:rPr>
              <a:t>.</a:t>
            </a:r>
          </a:p>
          <a:p>
            <a:pPr marL="457200" lvl="0" indent="-457200" defTabSz="457200">
              <a:buFont typeface="Wingdings 2" panose="05020102010507070707" pitchFamily="18" charset="2"/>
              <a:buChar char="E"/>
            </a:pPr>
            <a:r>
              <a:rPr lang="en-US" sz="3200" dirty="0" smtClean="0">
                <a:sym typeface="Wingdings 2" panose="05020102010507070707" pitchFamily="18" charset="2"/>
              </a:rPr>
              <a:t>still needed </a:t>
            </a:r>
            <a:r>
              <a:rPr lang="en-US" sz="3200" dirty="0" smtClean="0">
                <a:sym typeface="Wingdings 2" panose="05020102010507070707" pitchFamily="18" charset="2"/>
              </a:rPr>
              <a:t>today</a:t>
            </a:r>
            <a:endParaRPr lang="en-US" sz="3200" dirty="0" smtClean="0">
              <a:sym typeface="Wingdings 2" panose="05020102010507070707" pitchFamily="18" charset="2"/>
            </a:endParaRPr>
          </a:p>
          <a:p>
            <a:pPr marL="457200" lvl="0" indent="-457200" defTabSz="457200">
              <a:buFont typeface="Wingdings 2" panose="05020102010507070707" pitchFamily="18" charset="2"/>
              <a:buChar char="E"/>
            </a:pPr>
            <a:r>
              <a:rPr lang="en-US" sz="3200" dirty="0" smtClean="0">
                <a:sym typeface="Wingdings 2" panose="05020102010507070707" pitchFamily="18" charset="2"/>
              </a:rPr>
              <a:t>true use of any gift would glorify </a:t>
            </a:r>
            <a:r>
              <a:rPr lang="en-US" sz="3200" dirty="0" smtClean="0">
                <a:sym typeface="Wingdings 2" panose="05020102010507070707" pitchFamily="18" charset="2"/>
              </a:rPr>
              <a:t>God</a:t>
            </a:r>
            <a:endParaRPr lang="en-US" sz="3200" dirty="0" smtClean="0">
              <a:sym typeface="Wingdings 2" panose="05020102010507070707" pitchFamily="18" charset="2"/>
            </a:endParaRPr>
          </a:p>
          <a:p>
            <a:pPr marL="457200" lvl="0" indent="-457200" defTabSz="457200">
              <a:buFont typeface="Wingdings 2" panose="05020102010507070707" pitchFamily="18" charset="2"/>
              <a:buChar char="E"/>
            </a:pPr>
            <a:r>
              <a:rPr lang="en-US" sz="3200" dirty="0" smtClean="0">
                <a:sym typeface="Wingdings 2" panose="05020102010507070707" pitchFamily="18" charset="2"/>
              </a:rPr>
              <a:t>new revelation does not challenge doctrines about scripture; and we </a:t>
            </a:r>
            <a:r>
              <a:rPr lang="en-US" sz="3200" dirty="0" smtClean="0">
                <a:sym typeface="Wingdings 2" panose="05020102010507070707" pitchFamily="18" charset="2"/>
              </a:rPr>
              <a:t>already believe </a:t>
            </a:r>
            <a:r>
              <a:rPr lang="en-US" sz="3200" dirty="0" smtClean="0">
                <a:sym typeface="Wingdings 2" panose="05020102010507070707" pitchFamily="18" charset="2"/>
              </a:rPr>
              <a:t>the Spirit works </a:t>
            </a:r>
            <a:r>
              <a:rPr lang="en-US" sz="3200" dirty="0" smtClean="0">
                <a:sym typeface="Wingdings 2" panose="05020102010507070707" pitchFamily="18" charset="2"/>
              </a:rPr>
              <a:t>these ways directly in us</a:t>
            </a:r>
            <a:endParaRPr lang="en-US" sz="3200" dirty="0"/>
          </a:p>
        </p:txBody>
      </p:sp>
    </p:spTree>
    <p:extLst>
      <p:ext uri="{BB962C8B-B14F-4D97-AF65-F5344CB8AC3E}">
        <p14:creationId xmlns:p14="http://schemas.microsoft.com/office/powerpoint/2010/main" val="214925969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Have some disappeared?</a:t>
            </a:r>
            <a:endParaRPr lang="en-US" sz="4400" dirty="0"/>
          </a:p>
        </p:txBody>
      </p:sp>
      <p:sp>
        <p:nvSpPr>
          <p:cNvPr id="4" name="TextBox 3"/>
          <p:cNvSpPr txBox="1"/>
          <p:nvPr/>
        </p:nvSpPr>
        <p:spPr>
          <a:xfrm>
            <a:off x="0" y="807482"/>
            <a:ext cx="9144000" cy="6063198"/>
          </a:xfrm>
          <a:prstGeom prst="rect">
            <a:avLst/>
          </a:prstGeom>
          <a:solidFill>
            <a:srgbClr val="DCD3BC"/>
          </a:solidFill>
        </p:spPr>
        <p:txBody>
          <a:bodyPr wrap="square" rtlCol="0">
            <a:spAutoFit/>
          </a:bodyPr>
          <a:lstStyle/>
          <a:p>
            <a:pPr lvl="0"/>
            <a:r>
              <a:rPr lang="en-US" sz="3200" dirty="0" smtClean="0">
                <a:solidFill>
                  <a:srgbClr val="FF0000"/>
                </a:solidFill>
              </a:rPr>
              <a:t>View 1:  God has stopped using </a:t>
            </a:r>
            <a:r>
              <a:rPr lang="en-US" sz="3200" dirty="0" smtClean="0">
                <a:solidFill>
                  <a:srgbClr val="FF0000"/>
                </a:solidFill>
              </a:rPr>
              <a:t>45% </a:t>
            </a:r>
            <a:r>
              <a:rPr lang="en-US" sz="3200" dirty="0" smtClean="0">
                <a:solidFill>
                  <a:srgbClr val="FF0000"/>
                </a:solidFill>
              </a:rPr>
              <a:t>of the listed gifts.  </a:t>
            </a:r>
          </a:p>
          <a:p>
            <a:pPr lvl="0" defTabSz="457200"/>
            <a:r>
              <a:rPr lang="en-US" sz="3200" dirty="0" smtClean="0">
                <a:solidFill>
                  <a:srgbClr val="FF0000"/>
                </a:solidFill>
              </a:rPr>
              <a:t>View 2:  God uses all gifts as he sees fit.</a:t>
            </a:r>
          </a:p>
          <a:p>
            <a:pPr lvl="0" defTabSz="457200"/>
            <a:endParaRPr lang="en-US" dirty="0">
              <a:solidFill>
                <a:srgbClr val="FF0000"/>
              </a:solidFill>
            </a:endParaRPr>
          </a:p>
          <a:p>
            <a:pPr lvl="0"/>
            <a:r>
              <a:rPr lang="en-US" sz="3200" dirty="0" smtClean="0"/>
              <a:t>1 </a:t>
            </a:r>
            <a:r>
              <a:rPr lang="en-US" sz="3200" dirty="0"/>
              <a:t>Corinthians 1.7 </a:t>
            </a:r>
            <a:r>
              <a:rPr lang="en-US" sz="3200" dirty="0" smtClean="0"/>
              <a:t>NET:  “…you </a:t>
            </a:r>
            <a:r>
              <a:rPr lang="en-US" sz="3200" dirty="0"/>
              <a:t>do not lack any spiritual gift </a:t>
            </a:r>
            <a:r>
              <a:rPr lang="en-US" sz="3200" u="sng" dirty="0"/>
              <a:t>as you wait for the revelation [the return] of our Lord Jesus Christ</a:t>
            </a:r>
            <a:r>
              <a:rPr lang="en-US" sz="3200" dirty="0"/>
              <a:t>.”</a:t>
            </a:r>
          </a:p>
          <a:p>
            <a:endParaRPr lang="en-US" dirty="0" smtClean="0"/>
          </a:p>
          <a:p>
            <a:r>
              <a:rPr lang="en-US" sz="3200" dirty="0" smtClean="0"/>
              <a:t>1 </a:t>
            </a:r>
            <a:r>
              <a:rPr lang="en-US" sz="3200" dirty="0"/>
              <a:t>Corinthians 13.8-10 NET:  “Love never ends. But if there are prophecies, they will be set aside; if there are tongues, they will cease; if there is knowledge, it will be set aside.  For we know in part, and we prophesy in part, but </a:t>
            </a:r>
            <a:r>
              <a:rPr lang="en-US" sz="3200" u="sng" dirty="0"/>
              <a:t>when what is perfect comes</a:t>
            </a:r>
            <a:r>
              <a:rPr lang="en-US" sz="3200" dirty="0"/>
              <a:t>, the partial will be set aside.”</a:t>
            </a:r>
            <a:endParaRPr lang="en-US" sz="3200" dirty="0" smtClean="0">
              <a:solidFill>
                <a:srgbClr val="FF0000"/>
              </a:solidFill>
            </a:endParaRPr>
          </a:p>
        </p:txBody>
      </p:sp>
    </p:spTree>
    <p:extLst>
      <p:ext uri="{BB962C8B-B14F-4D97-AF65-F5344CB8AC3E}">
        <p14:creationId xmlns:p14="http://schemas.microsoft.com/office/powerpoint/2010/main" val="19820105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Who receives gifts?</a:t>
            </a:r>
            <a:endParaRPr lang="en-US" sz="4400" dirty="0"/>
          </a:p>
        </p:txBody>
      </p:sp>
      <p:sp>
        <p:nvSpPr>
          <p:cNvPr id="4" name="TextBox 3"/>
          <p:cNvSpPr txBox="1"/>
          <p:nvPr/>
        </p:nvSpPr>
        <p:spPr>
          <a:xfrm>
            <a:off x="0" y="886661"/>
            <a:ext cx="9144000" cy="6001643"/>
          </a:xfrm>
          <a:prstGeom prst="rect">
            <a:avLst/>
          </a:prstGeom>
          <a:solidFill>
            <a:srgbClr val="DCD3BC"/>
          </a:solidFill>
        </p:spPr>
        <p:txBody>
          <a:bodyPr wrap="square" rtlCol="0">
            <a:spAutoFit/>
          </a:bodyPr>
          <a:lstStyle/>
          <a:p>
            <a:pPr lvl="0"/>
            <a:r>
              <a:rPr lang="en-US" sz="3200" dirty="0"/>
              <a:t>1 Corinthians 12.4-7 NET:  “Now there are different gifts, but the same Spirit.  And there are different ministries, but the same Lord.  And there are different results, but the same God who produces all of them in everyone.  To </a:t>
            </a:r>
            <a:r>
              <a:rPr lang="en-US" sz="3200" u="sng" dirty="0"/>
              <a:t>each person</a:t>
            </a:r>
            <a:r>
              <a:rPr lang="en-US" sz="3200" dirty="0"/>
              <a:t> the manifestation of the Spirit is given for the benefit of all</a:t>
            </a:r>
            <a:r>
              <a:rPr lang="en-US" sz="3200" dirty="0" smtClean="0"/>
              <a:t>.”</a:t>
            </a:r>
          </a:p>
          <a:p>
            <a:pPr lvl="0"/>
            <a:endParaRPr lang="en-US" sz="3200" dirty="0">
              <a:solidFill>
                <a:srgbClr val="FF0000"/>
              </a:solidFill>
            </a:endParaRPr>
          </a:p>
          <a:p>
            <a:pPr lvl="0"/>
            <a:r>
              <a:rPr lang="en-US" sz="3200" dirty="0"/>
              <a:t>1 Corinthians 12.29-30 NET:  “Not all are apostles, are they? Not all are prophets, are they? Not all are teachers, are they? Not all perform miracles, do they?  Not all have gifts of healing, do they? Not all speak in tongues, do they? Not all interpret, do they?”</a:t>
            </a:r>
            <a:endParaRPr lang="en-US" sz="3200" dirty="0" smtClean="0">
              <a:solidFill>
                <a:srgbClr val="FF0000"/>
              </a:solidFill>
            </a:endParaRPr>
          </a:p>
        </p:txBody>
      </p:sp>
    </p:spTree>
    <p:extLst>
      <p:ext uri="{BB962C8B-B14F-4D97-AF65-F5344CB8AC3E}">
        <p14:creationId xmlns:p14="http://schemas.microsoft.com/office/powerpoint/2010/main" val="200749699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How do we get gifts?</a:t>
            </a:r>
            <a:endParaRPr lang="en-US" sz="4400" dirty="0"/>
          </a:p>
        </p:txBody>
      </p:sp>
      <p:sp>
        <p:nvSpPr>
          <p:cNvPr id="4" name="TextBox 3"/>
          <p:cNvSpPr txBox="1"/>
          <p:nvPr/>
        </p:nvSpPr>
        <p:spPr>
          <a:xfrm>
            <a:off x="0" y="1348800"/>
            <a:ext cx="9144000" cy="5509200"/>
          </a:xfrm>
          <a:prstGeom prst="rect">
            <a:avLst/>
          </a:prstGeom>
          <a:solidFill>
            <a:srgbClr val="DCD3BC"/>
          </a:solidFill>
        </p:spPr>
        <p:txBody>
          <a:bodyPr wrap="square" rtlCol="0">
            <a:spAutoFit/>
          </a:bodyPr>
          <a:lstStyle/>
          <a:p>
            <a:pPr lvl="0"/>
            <a:r>
              <a:rPr lang="en-US" sz="3200" dirty="0"/>
              <a:t>Ephesians 4.11 NIV:  “So </a:t>
            </a:r>
            <a:r>
              <a:rPr lang="en-US" sz="3200" u="sng" dirty="0"/>
              <a:t>Christ himself gave </a:t>
            </a:r>
            <a:r>
              <a:rPr lang="en-US" sz="3200" dirty="0"/>
              <a:t>the apostles, the prophets, the evangelists, the pastors and teachers</a:t>
            </a:r>
            <a:r>
              <a:rPr lang="en-US" sz="3200" dirty="0" smtClean="0"/>
              <a:t>…”</a:t>
            </a:r>
          </a:p>
          <a:p>
            <a:pPr lvl="0"/>
            <a:endParaRPr lang="en-US" sz="3200" dirty="0"/>
          </a:p>
          <a:p>
            <a:r>
              <a:rPr lang="en-US" sz="3200" dirty="0"/>
              <a:t>1 Corinthians 12.8-11 NET:  “For one person is given </a:t>
            </a:r>
            <a:r>
              <a:rPr lang="en-US" sz="3200" u="sng" dirty="0"/>
              <a:t>through the </a:t>
            </a:r>
            <a:r>
              <a:rPr lang="en-US" sz="3200" u="sng" dirty="0" smtClean="0"/>
              <a:t>Spirit </a:t>
            </a:r>
            <a:r>
              <a:rPr lang="en-US" sz="3200" dirty="0" smtClean="0"/>
              <a:t>the message of wisdom, </a:t>
            </a:r>
            <a:r>
              <a:rPr lang="en-US" sz="3200" dirty="0"/>
              <a:t>and another the message of knowledge </a:t>
            </a:r>
            <a:r>
              <a:rPr lang="en-US" sz="3200" u="sng" dirty="0"/>
              <a:t>according to the same Spirit</a:t>
            </a:r>
            <a:r>
              <a:rPr lang="en-US" sz="3200" dirty="0"/>
              <a:t>, to another faith </a:t>
            </a:r>
            <a:r>
              <a:rPr lang="en-US" sz="3200" u="sng" dirty="0"/>
              <a:t>by the same Spirit</a:t>
            </a:r>
            <a:r>
              <a:rPr lang="en-US" sz="3200" dirty="0"/>
              <a:t>, and to another gifts of healing </a:t>
            </a:r>
            <a:r>
              <a:rPr lang="en-US" sz="3200" u="sng" dirty="0"/>
              <a:t>by the one </a:t>
            </a:r>
            <a:r>
              <a:rPr lang="en-US" sz="3200" u="sng" dirty="0" smtClean="0"/>
              <a:t>Spirit</a:t>
            </a:r>
            <a:r>
              <a:rPr lang="en-US" sz="3200" dirty="0" smtClean="0"/>
              <a:t>… </a:t>
            </a:r>
            <a:r>
              <a:rPr lang="en-US" sz="3200" u="sng" dirty="0"/>
              <a:t>It is one and the same Spirit, distributing as he decides to each person, who produces all these things</a:t>
            </a:r>
            <a:r>
              <a:rPr lang="en-US" sz="3200" dirty="0"/>
              <a:t>.”</a:t>
            </a:r>
            <a:endParaRPr lang="en-US" sz="3200" dirty="0" smtClean="0">
              <a:solidFill>
                <a:srgbClr val="FF0000"/>
              </a:solidFill>
            </a:endParaRPr>
          </a:p>
        </p:txBody>
      </p:sp>
    </p:spTree>
    <p:extLst>
      <p:ext uri="{BB962C8B-B14F-4D97-AF65-F5344CB8AC3E}">
        <p14:creationId xmlns:p14="http://schemas.microsoft.com/office/powerpoint/2010/main" val="12566614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How do know our gifts?</a:t>
            </a:r>
            <a:endParaRPr lang="en-US" sz="4400" dirty="0"/>
          </a:p>
        </p:txBody>
      </p:sp>
      <p:sp>
        <p:nvSpPr>
          <p:cNvPr id="4" name="TextBox 3"/>
          <p:cNvSpPr txBox="1"/>
          <p:nvPr/>
        </p:nvSpPr>
        <p:spPr>
          <a:xfrm>
            <a:off x="0" y="2395005"/>
            <a:ext cx="9144000" cy="1569660"/>
          </a:xfrm>
          <a:prstGeom prst="rect">
            <a:avLst/>
          </a:prstGeom>
          <a:solidFill>
            <a:srgbClr val="DCD3BC"/>
          </a:solidFill>
        </p:spPr>
        <p:txBody>
          <a:bodyPr wrap="square" rtlCol="0">
            <a:spAutoFit/>
          </a:bodyPr>
          <a:lstStyle/>
          <a:p>
            <a:pPr lvl="0"/>
            <a:r>
              <a:rPr lang="en-US" sz="3200" dirty="0" smtClean="0"/>
              <a:t>How is God working through you?</a:t>
            </a:r>
          </a:p>
          <a:p>
            <a:pPr lvl="0"/>
            <a:endParaRPr lang="en-US" sz="3200" dirty="0"/>
          </a:p>
          <a:p>
            <a:pPr lvl="0"/>
            <a:r>
              <a:rPr lang="en-US" sz="3200" dirty="0" smtClean="0"/>
              <a:t>How has God “SHAPEd” you for ministry?</a:t>
            </a:r>
          </a:p>
        </p:txBody>
      </p:sp>
    </p:spTree>
    <p:extLst>
      <p:ext uri="{BB962C8B-B14F-4D97-AF65-F5344CB8AC3E}">
        <p14:creationId xmlns:p14="http://schemas.microsoft.com/office/powerpoint/2010/main" val="9423446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our responsibility?</a:t>
            </a:r>
            <a:endParaRPr lang="en-US" sz="4400" dirty="0"/>
          </a:p>
        </p:txBody>
      </p:sp>
      <p:sp>
        <p:nvSpPr>
          <p:cNvPr id="4" name="TextBox 3"/>
          <p:cNvSpPr txBox="1"/>
          <p:nvPr/>
        </p:nvSpPr>
        <p:spPr>
          <a:xfrm>
            <a:off x="0" y="3300211"/>
            <a:ext cx="9144000" cy="1569660"/>
          </a:xfrm>
          <a:prstGeom prst="rect">
            <a:avLst/>
          </a:prstGeom>
          <a:solidFill>
            <a:srgbClr val="DCD3BC"/>
          </a:solidFill>
        </p:spPr>
        <p:txBody>
          <a:bodyPr wrap="square" rtlCol="0">
            <a:spAutoFit/>
          </a:bodyPr>
          <a:lstStyle/>
          <a:p>
            <a:r>
              <a:rPr lang="en-US" sz="3200" dirty="0" smtClean="0"/>
              <a:t>1 </a:t>
            </a:r>
            <a:r>
              <a:rPr lang="en-US" sz="3200" dirty="0"/>
              <a:t>Peter 4.10 NET:  “Just as each one has received a gift, use it to serve one another as good stewards of the varied grace of God</a:t>
            </a:r>
            <a:r>
              <a:rPr lang="en-US" sz="3200" dirty="0" smtClean="0"/>
              <a:t>.”</a:t>
            </a:r>
          </a:p>
        </p:txBody>
      </p:sp>
    </p:spTree>
    <p:extLst>
      <p:ext uri="{BB962C8B-B14F-4D97-AF65-F5344CB8AC3E}">
        <p14:creationId xmlns:p14="http://schemas.microsoft.com/office/powerpoint/2010/main" val="27406374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our responsibility?</a:t>
            </a:r>
            <a:endParaRPr lang="en-US" sz="4400" dirty="0"/>
          </a:p>
        </p:txBody>
      </p:sp>
      <p:sp>
        <p:nvSpPr>
          <p:cNvPr id="4" name="TextBox 3"/>
          <p:cNvSpPr txBox="1"/>
          <p:nvPr/>
        </p:nvSpPr>
        <p:spPr>
          <a:xfrm>
            <a:off x="0" y="3318570"/>
            <a:ext cx="9144000" cy="3539430"/>
          </a:xfrm>
          <a:prstGeom prst="rect">
            <a:avLst/>
          </a:prstGeom>
          <a:solidFill>
            <a:srgbClr val="DCD3BC"/>
          </a:solidFill>
        </p:spPr>
        <p:txBody>
          <a:bodyPr wrap="square" rtlCol="0">
            <a:spAutoFit/>
          </a:bodyPr>
          <a:lstStyle/>
          <a:p>
            <a:r>
              <a:rPr lang="en-US" sz="3200" dirty="0" smtClean="0"/>
              <a:t>1 </a:t>
            </a:r>
            <a:r>
              <a:rPr lang="en-US" sz="3200" dirty="0"/>
              <a:t>Peter 4.10 NET:  “Just as each one has received a gift, use it to serve one another as good stewards of the varied grace of God</a:t>
            </a:r>
            <a:r>
              <a:rPr lang="en-US" sz="3200" dirty="0" smtClean="0"/>
              <a:t>.”</a:t>
            </a:r>
          </a:p>
          <a:p>
            <a:endParaRPr lang="en-US" sz="3200" dirty="0"/>
          </a:p>
          <a:p>
            <a:r>
              <a:rPr lang="en-US" sz="3200" dirty="0"/>
              <a:t>1 Corinthians 9.16 </a:t>
            </a:r>
            <a:r>
              <a:rPr lang="en-US" sz="3200" dirty="0" smtClean="0"/>
              <a:t>NET:  “</a:t>
            </a:r>
            <a:r>
              <a:rPr lang="en-US" sz="3200" dirty="0"/>
              <a:t>For if I preach the gospel, I have no reason for boasting, because I am </a:t>
            </a:r>
            <a:r>
              <a:rPr lang="en-US" sz="3200" u="sng" dirty="0"/>
              <a:t>compelled</a:t>
            </a:r>
            <a:r>
              <a:rPr lang="en-US" sz="3200" dirty="0"/>
              <a:t> to do this. </a:t>
            </a:r>
            <a:r>
              <a:rPr lang="en-US" sz="3200" u="sng" dirty="0"/>
              <a:t>Woe to me if I do not preach the gospel</a:t>
            </a:r>
            <a:r>
              <a:rPr lang="en-US" sz="3200" dirty="0"/>
              <a:t>!”</a:t>
            </a:r>
            <a:endParaRPr lang="en-US" sz="3200" dirty="0" smtClean="0"/>
          </a:p>
        </p:txBody>
      </p:sp>
    </p:spTree>
    <p:extLst>
      <p:ext uri="{BB962C8B-B14F-4D97-AF65-F5344CB8AC3E}">
        <p14:creationId xmlns:p14="http://schemas.microsoft.com/office/powerpoint/2010/main" val="262830948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our responsibility?</a:t>
            </a:r>
            <a:endParaRPr lang="en-US" sz="4400" dirty="0"/>
          </a:p>
        </p:txBody>
      </p:sp>
      <p:sp>
        <p:nvSpPr>
          <p:cNvPr id="4" name="TextBox 3"/>
          <p:cNvSpPr txBox="1"/>
          <p:nvPr/>
        </p:nvSpPr>
        <p:spPr>
          <a:xfrm>
            <a:off x="0" y="1041023"/>
            <a:ext cx="9144000" cy="5816977"/>
          </a:xfrm>
          <a:prstGeom prst="rect">
            <a:avLst/>
          </a:prstGeom>
          <a:solidFill>
            <a:srgbClr val="DCD3BC"/>
          </a:solidFill>
        </p:spPr>
        <p:txBody>
          <a:bodyPr wrap="square" rtlCol="0">
            <a:spAutoFit/>
          </a:bodyPr>
          <a:lstStyle/>
          <a:p>
            <a:pPr lvl="0"/>
            <a:r>
              <a:rPr lang="en-US" sz="3100" dirty="0"/>
              <a:t>1 Corinthians 12.20-25 NET:  “So now there are many members, but one body.  The eye cannot say to the hand, ‘I do not need you,’ nor in turn can the head say to the foot, ‘I do not need you.’ On the contrary, those members that seem to be weaker are essential, and those members we consider less honorable we clothe with greater honor, and our unpresentable members are clothed with dignity, but our presentable members do not need this. Instead, God has blended together the body, giving greater honor to the lesser member, so that there may be no division in the body, but the members may have mutual concern for one another.”</a:t>
            </a:r>
            <a:endParaRPr lang="en-US" sz="3100" dirty="0" smtClean="0"/>
          </a:p>
        </p:txBody>
      </p:sp>
    </p:spTree>
    <p:extLst>
      <p:ext uri="{BB962C8B-B14F-4D97-AF65-F5344CB8AC3E}">
        <p14:creationId xmlns:p14="http://schemas.microsoft.com/office/powerpoint/2010/main" val="33317967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a spiritual gift?</a:t>
            </a:r>
          </a:p>
        </p:txBody>
      </p:sp>
      <p:sp>
        <p:nvSpPr>
          <p:cNvPr id="5" name="TextBox 4"/>
          <p:cNvSpPr txBox="1"/>
          <p:nvPr/>
        </p:nvSpPr>
        <p:spPr>
          <a:xfrm>
            <a:off x="-1" y="3028890"/>
            <a:ext cx="9143285" cy="2062103"/>
          </a:xfrm>
          <a:prstGeom prst="rect">
            <a:avLst/>
          </a:prstGeom>
          <a:solidFill>
            <a:srgbClr val="DCD3BC"/>
          </a:solidFill>
        </p:spPr>
        <p:txBody>
          <a:bodyPr wrap="square" rtlCol="0">
            <a:spAutoFit/>
          </a:bodyPr>
          <a:lstStyle/>
          <a:p>
            <a:r>
              <a:rPr lang="en-US" sz="3200" dirty="0"/>
              <a:t>Spiritual gifts are ways </a:t>
            </a:r>
            <a:r>
              <a:rPr lang="en-US" sz="3200" dirty="0" smtClean="0"/>
              <a:t>that… </a:t>
            </a:r>
          </a:p>
          <a:p>
            <a:r>
              <a:rPr lang="en-US" sz="3200" dirty="0" smtClean="0"/>
              <a:t>[</a:t>
            </a:r>
            <a:r>
              <a:rPr lang="en-US" sz="3200" dirty="0"/>
              <a:t>1] </a:t>
            </a:r>
            <a:r>
              <a:rPr lang="en-US" sz="3200" u="sng" dirty="0"/>
              <a:t>God</a:t>
            </a:r>
            <a:r>
              <a:rPr lang="en-US" sz="3200" dirty="0"/>
              <a:t> </a:t>
            </a:r>
            <a:r>
              <a:rPr lang="en-US" sz="3200" dirty="0" smtClean="0"/>
              <a:t>consistently works </a:t>
            </a:r>
          </a:p>
          <a:p>
            <a:r>
              <a:rPr lang="en-US" sz="3200" dirty="0" smtClean="0"/>
              <a:t>[</a:t>
            </a:r>
            <a:r>
              <a:rPr lang="en-US" sz="3200" dirty="0"/>
              <a:t>2] </a:t>
            </a:r>
            <a:r>
              <a:rPr lang="en-US" sz="3200" u="sng" dirty="0"/>
              <a:t>supernaturally</a:t>
            </a:r>
            <a:r>
              <a:rPr lang="en-US" sz="3200" dirty="0"/>
              <a:t> in and through you, </a:t>
            </a:r>
            <a:endParaRPr lang="en-US" sz="3200" dirty="0" smtClean="0"/>
          </a:p>
          <a:p>
            <a:r>
              <a:rPr lang="en-US" sz="3200" dirty="0" smtClean="0"/>
              <a:t>[</a:t>
            </a:r>
            <a:r>
              <a:rPr lang="en-US" sz="3200" dirty="0"/>
              <a:t>3] to bless </a:t>
            </a:r>
            <a:r>
              <a:rPr lang="en-US" sz="3200" u="sng" dirty="0"/>
              <a:t>others</a:t>
            </a:r>
            <a:r>
              <a:rPr lang="en-US" sz="3200" dirty="0"/>
              <a:t> and build their faith.</a:t>
            </a:r>
          </a:p>
        </p:txBody>
      </p:sp>
    </p:spTree>
    <p:extLst>
      <p:ext uri="{BB962C8B-B14F-4D97-AF65-F5344CB8AC3E}">
        <p14:creationId xmlns:p14="http://schemas.microsoft.com/office/powerpoint/2010/main" val="1589857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our responsibility?</a:t>
            </a:r>
            <a:endParaRPr lang="en-US" sz="4400" dirty="0"/>
          </a:p>
        </p:txBody>
      </p:sp>
      <p:sp>
        <p:nvSpPr>
          <p:cNvPr id="4" name="TextBox 3"/>
          <p:cNvSpPr txBox="1"/>
          <p:nvPr/>
        </p:nvSpPr>
        <p:spPr>
          <a:xfrm>
            <a:off x="0" y="2826127"/>
            <a:ext cx="9144000" cy="4031873"/>
          </a:xfrm>
          <a:prstGeom prst="rect">
            <a:avLst/>
          </a:prstGeom>
          <a:solidFill>
            <a:srgbClr val="DCD3BC"/>
          </a:solidFill>
        </p:spPr>
        <p:txBody>
          <a:bodyPr wrap="square" rtlCol="0">
            <a:spAutoFit/>
          </a:bodyPr>
          <a:lstStyle/>
          <a:p>
            <a:pPr lvl="0"/>
            <a:r>
              <a:rPr lang="en-US" sz="3200" dirty="0"/>
              <a:t>1 Corinthians 13.1-3 NET:  “If I speak in the tongues of men and of angels, but I do not have love, I am a noisy gong or a clanging cymbal.  And if I have prophecy, and know all mysteries and all knowledge, and if I have all faith so that I can remove mountains, but do not have love, I am nothing.  If I give away everything I own, and if I give over my body in order to boast, but do not have love, I receive no benefit.”</a:t>
            </a:r>
            <a:endParaRPr lang="en-US" sz="3100" dirty="0" smtClean="0"/>
          </a:p>
        </p:txBody>
      </p:sp>
    </p:spTree>
    <p:extLst>
      <p:ext uri="{BB962C8B-B14F-4D97-AF65-F5344CB8AC3E}">
        <p14:creationId xmlns:p14="http://schemas.microsoft.com/office/powerpoint/2010/main" val="13742257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our responsibility?</a:t>
            </a:r>
            <a:endParaRPr lang="en-US" sz="4400" dirty="0"/>
          </a:p>
        </p:txBody>
      </p:sp>
      <p:sp>
        <p:nvSpPr>
          <p:cNvPr id="4" name="TextBox 3"/>
          <p:cNvSpPr txBox="1"/>
          <p:nvPr/>
        </p:nvSpPr>
        <p:spPr>
          <a:xfrm>
            <a:off x="0" y="769441"/>
            <a:ext cx="9144000" cy="3354765"/>
          </a:xfrm>
          <a:prstGeom prst="rect">
            <a:avLst/>
          </a:prstGeom>
          <a:solidFill>
            <a:srgbClr val="DCD3BC"/>
          </a:solidFill>
        </p:spPr>
        <p:txBody>
          <a:bodyPr wrap="square" rtlCol="0">
            <a:spAutoFit/>
          </a:bodyPr>
          <a:lstStyle/>
          <a:p>
            <a:pPr lvl="0"/>
            <a:r>
              <a:rPr lang="en-US" sz="3200" dirty="0"/>
              <a:t>Matthew 28.19-20 NET:  “Therefore go and make disciples of all nations, baptizing them in the name of the Father and the Son and the Holy Spirit, teaching them to obey everything I have commanded you</a:t>
            </a:r>
            <a:r>
              <a:rPr lang="en-US" sz="3200" dirty="0" smtClean="0"/>
              <a:t>.”</a:t>
            </a:r>
          </a:p>
          <a:p>
            <a:pPr lvl="0"/>
            <a:endParaRPr lang="en-US" sz="2000" dirty="0"/>
          </a:p>
          <a:p>
            <a:pPr lvl="0" defTabSz="457200"/>
            <a:r>
              <a:rPr lang="en-US" sz="3200" dirty="0" smtClean="0">
                <a:sym typeface="Wingdings 2" panose="05020102010507070707" pitchFamily="18" charset="2"/>
              </a:rPr>
              <a:t> </a:t>
            </a:r>
            <a:r>
              <a:rPr lang="en-US" sz="3200" dirty="0" smtClean="0"/>
              <a:t>Let God use your unique design in his mission for 	evangelism, teaching, and mentoring.</a:t>
            </a:r>
          </a:p>
        </p:txBody>
      </p:sp>
    </p:spTree>
    <p:extLst>
      <p:ext uri="{BB962C8B-B14F-4D97-AF65-F5344CB8AC3E}">
        <p14:creationId xmlns:p14="http://schemas.microsoft.com/office/powerpoint/2010/main" val="18551771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our responsibility?</a:t>
            </a:r>
            <a:endParaRPr lang="en-US" sz="4400" dirty="0"/>
          </a:p>
        </p:txBody>
      </p:sp>
      <p:sp>
        <p:nvSpPr>
          <p:cNvPr id="4" name="TextBox 3"/>
          <p:cNvSpPr txBox="1"/>
          <p:nvPr/>
        </p:nvSpPr>
        <p:spPr>
          <a:xfrm>
            <a:off x="0" y="769441"/>
            <a:ext cx="9144000" cy="6124754"/>
          </a:xfrm>
          <a:prstGeom prst="rect">
            <a:avLst/>
          </a:prstGeom>
          <a:solidFill>
            <a:srgbClr val="DCD3BC"/>
          </a:solidFill>
        </p:spPr>
        <p:txBody>
          <a:bodyPr wrap="square" rtlCol="0">
            <a:spAutoFit/>
          </a:bodyPr>
          <a:lstStyle/>
          <a:p>
            <a:pPr lvl="0"/>
            <a:r>
              <a:rPr lang="en-US" sz="3200" dirty="0"/>
              <a:t>Matthew 28.19-20 NET:  “Therefore go and make disciples of all nations, baptizing them in the name of the Father and the Son and the Holy Spirit, teaching them to obey everything I have commanded you</a:t>
            </a:r>
            <a:r>
              <a:rPr lang="en-US" sz="3200" dirty="0" smtClean="0"/>
              <a:t>.”</a:t>
            </a:r>
          </a:p>
          <a:p>
            <a:pPr lvl="0"/>
            <a:endParaRPr lang="en-US" sz="2000" dirty="0"/>
          </a:p>
          <a:p>
            <a:pPr lvl="0" defTabSz="457200"/>
            <a:r>
              <a:rPr lang="en-US" sz="3200" dirty="0" smtClean="0">
                <a:sym typeface="Wingdings 2" panose="05020102010507070707" pitchFamily="18" charset="2"/>
              </a:rPr>
              <a:t> </a:t>
            </a:r>
            <a:r>
              <a:rPr lang="en-US" sz="3200" dirty="0" smtClean="0"/>
              <a:t>Let God use your unique design in his mission for 	evangelism, teaching, and mentoring.</a:t>
            </a:r>
          </a:p>
          <a:p>
            <a:pPr lvl="0" defTabSz="457200"/>
            <a:endParaRPr lang="en-US" sz="2000" dirty="0"/>
          </a:p>
          <a:p>
            <a:pPr lvl="0" defTabSz="457200"/>
            <a:r>
              <a:rPr lang="en-US" sz="3200" dirty="0" smtClean="0">
                <a:sym typeface="Wingdings 2" panose="05020102010507070707" pitchFamily="18" charset="2"/>
              </a:rPr>
              <a:t> </a:t>
            </a:r>
            <a:r>
              <a:rPr lang="en-US" sz="3200" dirty="0" smtClean="0"/>
              <a:t>Find ways God could use your gifts in the ministries 	of the church.</a:t>
            </a:r>
          </a:p>
          <a:p>
            <a:pPr lvl="0" defTabSz="457200"/>
            <a:endParaRPr lang="en-US" sz="2000" dirty="0"/>
          </a:p>
          <a:p>
            <a:pPr lvl="0" defTabSz="457200"/>
            <a:r>
              <a:rPr lang="en-US" sz="3200" dirty="0" smtClean="0">
                <a:sym typeface="Wingdings 2" panose="05020102010507070707" pitchFamily="18" charset="2"/>
              </a:rPr>
              <a:t> </a:t>
            </a:r>
            <a:r>
              <a:rPr lang="en-US" sz="3200" dirty="0" smtClean="0"/>
              <a:t>No matter what your gifts, be obedient to all 	commands of scripture.</a:t>
            </a:r>
            <a:endParaRPr lang="en-US" sz="3100" dirty="0" smtClean="0"/>
          </a:p>
        </p:txBody>
      </p:sp>
    </p:spTree>
    <p:extLst>
      <p:ext uri="{BB962C8B-B14F-4D97-AF65-F5344CB8AC3E}">
        <p14:creationId xmlns:p14="http://schemas.microsoft.com/office/powerpoint/2010/main" val="34724813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1569660"/>
          </a:xfrm>
          <a:prstGeom prst="rect">
            <a:avLst/>
          </a:prstGeom>
          <a:noFill/>
        </p:spPr>
        <p:txBody>
          <a:bodyPr wrap="square" rtlCol="0">
            <a:spAutoFit/>
          </a:bodyPr>
          <a:lstStyle/>
          <a:p>
            <a:r>
              <a:rPr lang="en-US" sz="3200" dirty="0"/>
              <a:t>1 Corinthians 12.1 NET:  “With regard to spiritual gifts, brothers and sisters, I do not </a:t>
            </a:r>
            <a:endParaRPr lang="en-US" sz="3200" dirty="0" smtClean="0"/>
          </a:p>
          <a:p>
            <a:r>
              <a:rPr lang="en-US" sz="3200" dirty="0" smtClean="0"/>
              <a:t>want </a:t>
            </a:r>
            <a:r>
              <a:rPr lang="en-US" sz="3200" dirty="0"/>
              <a:t>you to be uninformed.”</a:t>
            </a:r>
          </a:p>
        </p:txBody>
      </p:sp>
      <p:sp>
        <p:nvSpPr>
          <p:cNvPr id="10" name="TextBox 9"/>
          <p:cNvSpPr txBox="1"/>
          <p:nvPr/>
        </p:nvSpPr>
        <p:spPr>
          <a:xfrm>
            <a:off x="715" y="6334780"/>
            <a:ext cx="9143285" cy="523220"/>
          </a:xfrm>
          <a:prstGeom prst="rect">
            <a:avLst/>
          </a:prstGeom>
          <a:solidFill>
            <a:srgbClr val="DCD3BC">
              <a:alpha val="60000"/>
            </a:srgbClr>
          </a:solidFill>
        </p:spPr>
        <p:txBody>
          <a:bodyPr wrap="square" rtlCol="0">
            <a:spAutoFit/>
          </a:bodyPr>
          <a:lstStyle/>
          <a:p>
            <a:pPr algn="r"/>
            <a:r>
              <a:rPr lang="en-US" sz="2800" b="1" dirty="0" smtClean="0"/>
              <a:t>Ruins of Ancient Corinth; Todd Bolen / BiblePlaces.com</a:t>
            </a:r>
            <a:endParaRPr lang="en-US" sz="2800" b="1" dirty="0"/>
          </a:p>
        </p:txBody>
      </p:sp>
    </p:spTree>
    <p:extLst>
      <p:ext uri="{BB962C8B-B14F-4D97-AF65-F5344CB8AC3E}">
        <p14:creationId xmlns:p14="http://schemas.microsoft.com/office/powerpoint/2010/main" val="141107662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is their purpose?</a:t>
            </a:r>
            <a:endParaRPr lang="en-US" sz="4400" dirty="0"/>
          </a:p>
        </p:txBody>
      </p:sp>
      <p:sp>
        <p:nvSpPr>
          <p:cNvPr id="4" name="TextBox 3"/>
          <p:cNvSpPr txBox="1"/>
          <p:nvPr/>
        </p:nvSpPr>
        <p:spPr>
          <a:xfrm>
            <a:off x="0" y="3318570"/>
            <a:ext cx="9144000" cy="3539430"/>
          </a:xfrm>
          <a:prstGeom prst="rect">
            <a:avLst/>
          </a:prstGeom>
          <a:solidFill>
            <a:srgbClr val="DCD3BC"/>
          </a:solidFill>
        </p:spPr>
        <p:txBody>
          <a:bodyPr wrap="square" rtlCol="0">
            <a:spAutoFit/>
          </a:bodyPr>
          <a:lstStyle/>
          <a:p>
            <a:r>
              <a:rPr lang="en-US" sz="3200" dirty="0"/>
              <a:t>1 Corinthians 12.7 NET:  “To each person the </a:t>
            </a:r>
            <a:r>
              <a:rPr lang="en-US" sz="3200" dirty="0" err="1" smtClean="0"/>
              <a:t>manife</a:t>
            </a:r>
            <a:r>
              <a:rPr lang="en-US" sz="3200" dirty="0" smtClean="0"/>
              <a:t>-station </a:t>
            </a:r>
            <a:r>
              <a:rPr lang="en-US" sz="3200" dirty="0"/>
              <a:t>of the Spirit </a:t>
            </a:r>
            <a:r>
              <a:rPr lang="en-US" sz="3200" dirty="0" smtClean="0"/>
              <a:t>is </a:t>
            </a:r>
            <a:r>
              <a:rPr lang="en-US" sz="3200" dirty="0"/>
              <a:t>given </a:t>
            </a:r>
            <a:r>
              <a:rPr lang="en-US" sz="3200" u="sng" dirty="0"/>
              <a:t>for the benefit of all</a:t>
            </a:r>
            <a:r>
              <a:rPr lang="en-US" sz="3200" dirty="0" smtClean="0"/>
              <a:t>.”</a:t>
            </a:r>
          </a:p>
          <a:p>
            <a:endParaRPr lang="en-US" sz="3200" dirty="0"/>
          </a:p>
          <a:p>
            <a:r>
              <a:rPr lang="en-US" sz="3200" dirty="0"/>
              <a:t>1 Peter 4.10-11 NET:  “Just as each one has received a gift, </a:t>
            </a:r>
            <a:r>
              <a:rPr lang="en-US" sz="3200" u="sng" dirty="0"/>
              <a:t>use it to serve one another </a:t>
            </a:r>
            <a:r>
              <a:rPr lang="en-US" sz="3200" dirty="0"/>
              <a:t>as good stewards of the varied grace of </a:t>
            </a:r>
            <a:r>
              <a:rPr lang="en-US" sz="3200" dirty="0" smtClean="0"/>
              <a:t>God… </a:t>
            </a:r>
            <a:r>
              <a:rPr lang="en-US" sz="3200" u="sng" dirty="0" smtClean="0"/>
              <a:t>so </a:t>
            </a:r>
            <a:r>
              <a:rPr lang="en-US" sz="3200" u="sng" dirty="0"/>
              <a:t>that in everything God will be glorified through Jesus Christ</a:t>
            </a:r>
            <a:r>
              <a:rPr lang="en-US" sz="3200" dirty="0" smtClean="0"/>
              <a:t>.”</a:t>
            </a:r>
            <a:endParaRPr lang="en-US" sz="3200" dirty="0"/>
          </a:p>
        </p:txBody>
      </p:sp>
    </p:spTree>
    <p:extLst>
      <p:ext uri="{BB962C8B-B14F-4D97-AF65-F5344CB8AC3E}">
        <p14:creationId xmlns:p14="http://schemas.microsoft.com/office/powerpoint/2010/main" val="28270182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715" y="2333685"/>
            <a:ext cx="9144000" cy="4524315"/>
          </a:xfrm>
          <a:prstGeom prst="rect">
            <a:avLst/>
          </a:prstGeom>
          <a:solidFill>
            <a:srgbClr val="DCD3BC"/>
          </a:solidFill>
        </p:spPr>
        <p:txBody>
          <a:bodyPr wrap="square" rtlCol="0">
            <a:spAutoFit/>
          </a:bodyPr>
          <a:lstStyle/>
          <a:p>
            <a:r>
              <a:rPr lang="en-US" sz="3200" dirty="0"/>
              <a:t>1 Corinthians 12.8-10 NET:  “For one person is given through the Spirit the message of </a:t>
            </a:r>
            <a:r>
              <a:rPr lang="en-US" sz="3200" b="1" dirty="0">
                <a:solidFill>
                  <a:srgbClr val="7030A0"/>
                </a:solidFill>
              </a:rPr>
              <a:t>wisdom</a:t>
            </a:r>
            <a:r>
              <a:rPr lang="en-US" sz="3200" dirty="0"/>
              <a:t>, and another the message of </a:t>
            </a:r>
            <a:r>
              <a:rPr lang="en-US" sz="3200" b="1" dirty="0">
                <a:solidFill>
                  <a:srgbClr val="7030A0"/>
                </a:solidFill>
              </a:rPr>
              <a:t>knowledge</a:t>
            </a:r>
            <a:r>
              <a:rPr lang="en-US" sz="3200" dirty="0"/>
              <a:t> according to the same Spirit, to another </a:t>
            </a:r>
            <a:r>
              <a:rPr lang="en-US" sz="3200" b="1" dirty="0">
                <a:solidFill>
                  <a:srgbClr val="7030A0"/>
                </a:solidFill>
              </a:rPr>
              <a:t>faith</a:t>
            </a:r>
            <a:r>
              <a:rPr lang="en-US" sz="3200" dirty="0"/>
              <a:t> by the same Spirit, and to another gifts of </a:t>
            </a:r>
            <a:r>
              <a:rPr lang="en-US" sz="3200" b="1" dirty="0">
                <a:solidFill>
                  <a:srgbClr val="7030A0"/>
                </a:solidFill>
              </a:rPr>
              <a:t>healing</a:t>
            </a:r>
            <a:r>
              <a:rPr lang="en-US" sz="3200" dirty="0"/>
              <a:t> by the one Spirit, to another performance of </a:t>
            </a:r>
            <a:r>
              <a:rPr lang="en-US" sz="3200" b="1" dirty="0">
                <a:solidFill>
                  <a:srgbClr val="7030A0"/>
                </a:solidFill>
              </a:rPr>
              <a:t>miracles</a:t>
            </a:r>
            <a:r>
              <a:rPr lang="en-US" sz="3200" dirty="0"/>
              <a:t>, to another </a:t>
            </a:r>
            <a:r>
              <a:rPr lang="en-US" sz="3200" b="1" dirty="0">
                <a:solidFill>
                  <a:srgbClr val="7030A0"/>
                </a:solidFill>
              </a:rPr>
              <a:t>prophecy</a:t>
            </a:r>
            <a:r>
              <a:rPr lang="en-US" sz="3200" dirty="0"/>
              <a:t>, and to another </a:t>
            </a:r>
            <a:r>
              <a:rPr lang="en-US" sz="3200" b="1" dirty="0">
                <a:solidFill>
                  <a:srgbClr val="7030A0"/>
                </a:solidFill>
              </a:rPr>
              <a:t>discernment of spirits</a:t>
            </a:r>
            <a:r>
              <a:rPr lang="en-US" sz="3200" dirty="0"/>
              <a:t>, to another different kinds of </a:t>
            </a:r>
            <a:r>
              <a:rPr lang="en-US" sz="3200" b="1" dirty="0">
                <a:solidFill>
                  <a:srgbClr val="7030A0"/>
                </a:solidFill>
              </a:rPr>
              <a:t>tongues</a:t>
            </a:r>
            <a:r>
              <a:rPr lang="en-US" sz="3200" dirty="0"/>
              <a:t>, and to another the </a:t>
            </a:r>
            <a:r>
              <a:rPr lang="en-US" sz="3200" b="1" dirty="0">
                <a:solidFill>
                  <a:srgbClr val="7030A0"/>
                </a:solidFill>
              </a:rPr>
              <a:t>interpretation of tongues</a:t>
            </a:r>
            <a:r>
              <a:rPr lang="en-US" sz="3200" dirty="0"/>
              <a:t>.”</a:t>
            </a:r>
          </a:p>
        </p:txBody>
      </p:sp>
    </p:spTree>
    <p:extLst>
      <p:ext uri="{BB962C8B-B14F-4D97-AF65-F5344CB8AC3E}">
        <p14:creationId xmlns:p14="http://schemas.microsoft.com/office/powerpoint/2010/main" val="1080919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0" y="1841242"/>
            <a:ext cx="9144000" cy="5016758"/>
          </a:xfrm>
          <a:prstGeom prst="rect">
            <a:avLst/>
          </a:prstGeom>
          <a:solidFill>
            <a:srgbClr val="DCD3BC"/>
          </a:solidFill>
        </p:spPr>
        <p:txBody>
          <a:bodyPr wrap="square" rtlCol="0">
            <a:spAutoFit/>
          </a:bodyPr>
          <a:lstStyle/>
          <a:p>
            <a:pPr lvl="0"/>
            <a:r>
              <a:rPr lang="en-US" sz="3200" dirty="0"/>
              <a:t>1 Corinthians 12.27-28 NET:  “Now you are Christ's body, and each of you is a member of it.  And God has placed in the church first </a:t>
            </a:r>
            <a:r>
              <a:rPr lang="en-US" sz="3200" b="1" dirty="0">
                <a:solidFill>
                  <a:srgbClr val="7030A0"/>
                </a:solidFill>
              </a:rPr>
              <a:t>apostles</a:t>
            </a:r>
            <a:r>
              <a:rPr lang="en-US" sz="3200" dirty="0"/>
              <a:t>, second </a:t>
            </a:r>
            <a:r>
              <a:rPr lang="en-US" sz="3200" b="1" dirty="0">
                <a:solidFill>
                  <a:srgbClr val="7030A0"/>
                </a:solidFill>
              </a:rPr>
              <a:t>prophets</a:t>
            </a:r>
            <a:r>
              <a:rPr lang="en-US" sz="3200" dirty="0"/>
              <a:t>, third </a:t>
            </a:r>
            <a:r>
              <a:rPr lang="en-US" sz="3200" b="1" dirty="0">
                <a:solidFill>
                  <a:srgbClr val="7030A0"/>
                </a:solidFill>
              </a:rPr>
              <a:t>teachers</a:t>
            </a:r>
            <a:r>
              <a:rPr lang="en-US" sz="3200" dirty="0"/>
              <a:t>, then </a:t>
            </a:r>
            <a:r>
              <a:rPr lang="en-US" sz="3200" b="1" dirty="0">
                <a:solidFill>
                  <a:srgbClr val="7030A0"/>
                </a:solidFill>
              </a:rPr>
              <a:t>miracles</a:t>
            </a:r>
            <a:r>
              <a:rPr lang="en-US" sz="3200" dirty="0"/>
              <a:t>, gifts of </a:t>
            </a:r>
            <a:r>
              <a:rPr lang="en-US" sz="3200" b="1" dirty="0">
                <a:solidFill>
                  <a:srgbClr val="7030A0"/>
                </a:solidFill>
              </a:rPr>
              <a:t>healing</a:t>
            </a:r>
            <a:r>
              <a:rPr lang="en-US" sz="3200" dirty="0"/>
              <a:t>, </a:t>
            </a:r>
            <a:r>
              <a:rPr lang="en-US" sz="3200" b="1" dirty="0">
                <a:solidFill>
                  <a:srgbClr val="7030A0"/>
                </a:solidFill>
              </a:rPr>
              <a:t>helps</a:t>
            </a:r>
            <a:r>
              <a:rPr lang="en-US" sz="3200" dirty="0"/>
              <a:t>, gifts of </a:t>
            </a:r>
            <a:r>
              <a:rPr lang="en-US" sz="3200" b="1" dirty="0">
                <a:solidFill>
                  <a:srgbClr val="7030A0"/>
                </a:solidFill>
              </a:rPr>
              <a:t>leadership</a:t>
            </a:r>
            <a:r>
              <a:rPr lang="en-US" sz="3200" dirty="0"/>
              <a:t>, different kinds of </a:t>
            </a:r>
            <a:r>
              <a:rPr lang="en-US" sz="3200" b="1" dirty="0">
                <a:solidFill>
                  <a:srgbClr val="7030A0"/>
                </a:solidFill>
              </a:rPr>
              <a:t>tongues</a:t>
            </a:r>
            <a:r>
              <a:rPr lang="en-US" sz="3200" dirty="0"/>
              <a:t>.”</a:t>
            </a:r>
          </a:p>
          <a:p>
            <a:endParaRPr lang="en-US" sz="3200" dirty="0" smtClean="0"/>
          </a:p>
          <a:p>
            <a:r>
              <a:rPr lang="en-US" sz="3200" dirty="0" smtClean="0"/>
              <a:t>1 </a:t>
            </a:r>
            <a:r>
              <a:rPr lang="en-US" sz="3200" dirty="0"/>
              <a:t>Corinthians 14.26 NET:  “When you come together, each one has a </a:t>
            </a:r>
            <a:r>
              <a:rPr lang="en-US" sz="3200" b="1" dirty="0">
                <a:solidFill>
                  <a:srgbClr val="7030A0"/>
                </a:solidFill>
              </a:rPr>
              <a:t>song</a:t>
            </a:r>
            <a:r>
              <a:rPr lang="en-US" sz="3200" dirty="0"/>
              <a:t>, has a </a:t>
            </a:r>
            <a:r>
              <a:rPr lang="en-US" sz="3200" b="1" dirty="0">
                <a:solidFill>
                  <a:srgbClr val="7030A0"/>
                </a:solidFill>
              </a:rPr>
              <a:t>lesson</a:t>
            </a:r>
            <a:r>
              <a:rPr lang="en-US" sz="3200" dirty="0"/>
              <a:t>, has a </a:t>
            </a:r>
            <a:r>
              <a:rPr lang="en-US" sz="3200" b="1" dirty="0">
                <a:solidFill>
                  <a:srgbClr val="7030A0"/>
                </a:solidFill>
              </a:rPr>
              <a:t>revelation</a:t>
            </a:r>
            <a:r>
              <a:rPr lang="en-US" sz="3200" dirty="0"/>
              <a:t>, has a </a:t>
            </a:r>
            <a:r>
              <a:rPr lang="en-US" sz="3200" b="1" dirty="0">
                <a:solidFill>
                  <a:srgbClr val="7030A0"/>
                </a:solidFill>
              </a:rPr>
              <a:t>tongue</a:t>
            </a:r>
            <a:r>
              <a:rPr lang="en-US" sz="3200" dirty="0"/>
              <a:t>, has an </a:t>
            </a:r>
            <a:r>
              <a:rPr lang="en-US" sz="3200" b="1" dirty="0">
                <a:solidFill>
                  <a:srgbClr val="7030A0"/>
                </a:solidFill>
              </a:rPr>
              <a:t>interpretation</a:t>
            </a:r>
            <a:r>
              <a:rPr lang="en-US" sz="3200" dirty="0"/>
              <a:t>. Let all these things be done for the strengthening of the church.”</a:t>
            </a:r>
          </a:p>
        </p:txBody>
      </p:sp>
    </p:spTree>
    <p:extLst>
      <p:ext uri="{BB962C8B-B14F-4D97-AF65-F5344CB8AC3E}">
        <p14:creationId xmlns:p14="http://schemas.microsoft.com/office/powerpoint/2010/main" val="197961193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715" y="856357"/>
            <a:ext cx="9144000" cy="6001643"/>
          </a:xfrm>
          <a:prstGeom prst="rect">
            <a:avLst/>
          </a:prstGeom>
          <a:solidFill>
            <a:srgbClr val="DCD3BC"/>
          </a:solidFill>
        </p:spPr>
        <p:txBody>
          <a:bodyPr wrap="square" rtlCol="0">
            <a:spAutoFit/>
          </a:bodyPr>
          <a:lstStyle/>
          <a:p>
            <a:pPr lvl="0"/>
            <a:r>
              <a:rPr lang="en-US" sz="3200" dirty="0"/>
              <a:t>Romans 12.4-8 NET:  “For just as in one body we have many members, and not all the members serve the same function, so we who are many are one body in Christ, and individually we are members who belong to one another.  And we have different gifts according to the grace given to us. If the gift is </a:t>
            </a:r>
            <a:r>
              <a:rPr lang="en-US" sz="3200" b="1" dirty="0">
                <a:solidFill>
                  <a:srgbClr val="7030A0"/>
                </a:solidFill>
              </a:rPr>
              <a:t>prophecy</a:t>
            </a:r>
            <a:r>
              <a:rPr lang="en-US" sz="3200" dirty="0"/>
              <a:t>, that individual must use it in proportion to his faith.  If it is </a:t>
            </a:r>
            <a:r>
              <a:rPr lang="en-US" sz="3200" b="1" dirty="0">
                <a:solidFill>
                  <a:srgbClr val="7030A0"/>
                </a:solidFill>
              </a:rPr>
              <a:t>service</a:t>
            </a:r>
            <a:r>
              <a:rPr lang="en-US" sz="3200" dirty="0"/>
              <a:t>, he must serve; if it is </a:t>
            </a:r>
            <a:r>
              <a:rPr lang="en-US" sz="3200" b="1" dirty="0">
                <a:solidFill>
                  <a:srgbClr val="7030A0"/>
                </a:solidFill>
              </a:rPr>
              <a:t>teaching</a:t>
            </a:r>
            <a:r>
              <a:rPr lang="en-US" sz="3200" dirty="0"/>
              <a:t>, he must teach; if it is </a:t>
            </a:r>
            <a:r>
              <a:rPr lang="en-US" sz="3200" b="1" dirty="0">
                <a:solidFill>
                  <a:srgbClr val="7030A0"/>
                </a:solidFill>
              </a:rPr>
              <a:t>exhortation</a:t>
            </a:r>
            <a:r>
              <a:rPr lang="en-US" sz="3200" dirty="0"/>
              <a:t>, he must exhort; if it is </a:t>
            </a:r>
            <a:r>
              <a:rPr lang="en-US" sz="3200" b="1" dirty="0" smtClean="0">
                <a:solidFill>
                  <a:srgbClr val="7030A0"/>
                </a:solidFill>
              </a:rPr>
              <a:t>contributing</a:t>
            </a:r>
            <a:r>
              <a:rPr lang="en-US" sz="3200" dirty="0" smtClean="0"/>
              <a:t>, </a:t>
            </a:r>
            <a:r>
              <a:rPr lang="en-US" sz="3200" dirty="0"/>
              <a:t>he must do so with sincerity; if it is </a:t>
            </a:r>
            <a:r>
              <a:rPr lang="en-US" sz="3200" b="1" dirty="0">
                <a:solidFill>
                  <a:srgbClr val="7030A0"/>
                </a:solidFill>
              </a:rPr>
              <a:t>leadership</a:t>
            </a:r>
            <a:r>
              <a:rPr lang="en-US" sz="3200" dirty="0"/>
              <a:t>, he must do so with diligence; if it is showing </a:t>
            </a:r>
            <a:r>
              <a:rPr lang="en-US" sz="3200" b="1" dirty="0">
                <a:solidFill>
                  <a:srgbClr val="7030A0"/>
                </a:solidFill>
              </a:rPr>
              <a:t>mercy</a:t>
            </a:r>
            <a:r>
              <a:rPr lang="en-US" sz="3200" dirty="0"/>
              <a:t>, he must do so with cheerfulness.”</a:t>
            </a:r>
          </a:p>
        </p:txBody>
      </p:sp>
    </p:spTree>
    <p:extLst>
      <p:ext uri="{BB962C8B-B14F-4D97-AF65-F5344CB8AC3E}">
        <p14:creationId xmlns:p14="http://schemas.microsoft.com/office/powerpoint/2010/main" val="19176755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715" y="1348800"/>
            <a:ext cx="9144000" cy="5509200"/>
          </a:xfrm>
          <a:prstGeom prst="rect">
            <a:avLst/>
          </a:prstGeom>
          <a:solidFill>
            <a:srgbClr val="DCD3BC"/>
          </a:solidFill>
        </p:spPr>
        <p:txBody>
          <a:bodyPr wrap="square" rtlCol="0">
            <a:spAutoFit/>
          </a:bodyPr>
          <a:lstStyle/>
          <a:p>
            <a:pPr lvl="0"/>
            <a:r>
              <a:rPr lang="en-US" sz="3200" dirty="0"/>
              <a:t>Ephesians 4.11 NET:  “It was he who gave some as </a:t>
            </a:r>
            <a:r>
              <a:rPr lang="en-US" sz="3200" b="1" dirty="0">
                <a:solidFill>
                  <a:srgbClr val="7030A0"/>
                </a:solidFill>
              </a:rPr>
              <a:t>apostles</a:t>
            </a:r>
            <a:r>
              <a:rPr lang="en-US" sz="3200" dirty="0"/>
              <a:t>, some as </a:t>
            </a:r>
            <a:r>
              <a:rPr lang="en-US" sz="3200" b="1" dirty="0">
                <a:solidFill>
                  <a:srgbClr val="7030A0"/>
                </a:solidFill>
              </a:rPr>
              <a:t>prophets</a:t>
            </a:r>
            <a:r>
              <a:rPr lang="en-US" sz="3200" dirty="0"/>
              <a:t>, some as </a:t>
            </a:r>
            <a:r>
              <a:rPr lang="en-US" sz="3200" b="1" dirty="0">
                <a:solidFill>
                  <a:srgbClr val="7030A0"/>
                </a:solidFill>
              </a:rPr>
              <a:t>evangelists</a:t>
            </a:r>
            <a:r>
              <a:rPr lang="en-US" sz="3200" dirty="0"/>
              <a:t>, and some as </a:t>
            </a:r>
            <a:r>
              <a:rPr lang="en-US" sz="3200" b="1" dirty="0">
                <a:solidFill>
                  <a:srgbClr val="7030A0"/>
                </a:solidFill>
              </a:rPr>
              <a:t>pastors</a:t>
            </a:r>
            <a:r>
              <a:rPr lang="en-US" sz="3200" dirty="0"/>
              <a:t> and </a:t>
            </a:r>
            <a:r>
              <a:rPr lang="en-US" sz="3200" b="1" dirty="0">
                <a:solidFill>
                  <a:srgbClr val="7030A0"/>
                </a:solidFill>
              </a:rPr>
              <a:t>teachers</a:t>
            </a:r>
            <a:r>
              <a:rPr lang="en-US" sz="3200" dirty="0" smtClean="0"/>
              <a:t>…”</a:t>
            </a:r>
          </a:p>
          <a:p>
            <a:pPr lvl="0"/>
            <a:endParaRPr lang="en-US" sz="3200" dirty="0"/>
          </a:p>
          <a:p>
            <a:r>
              <a:rPr lang="en-US" sz="3200" dirty="0" smtClean="0"/>
              <a:t>1 </a:t>
            </a:r>
            <a:r>
              <a:rPr lang="en-US" sz="3200" dirty="0"/>
              <a:t>Peter 4.10-11 NET: “Just as each one has received a gift, use it to serve one another as good stewards of the varied grace of God.  Whoever </a:t>
            </a:r>
            <a:r>
              <a:rPr lang="en-US" sz="3200" b="1" dirty="0">
                <a:solidFill>
                  <a:srgbClr val="7030A0"/>
                </a:solidFill>
              </a:rPr>
              <a:t>speaks</a:t>
            </a:r>
            <a:r>
              <a:rPr lang="en-US" sz="3200" dirty="0"/>
              <a:t>, let it be with God's words. Whoever </a:t>
            </a:r>
            <a:r>
              <a:rPr lang="en-US" sz="3200" b="1" dirty="0">
                <a:solidFill>
                  <a:srgbClr val="7030A0"/>
                </a:solidFill>
              </a:rPr>
              <a:t>serves</a:t>
            </a:r>
            <a:r>
              <a:rPr lang="en-US" sz="3200" dirty="0"/>
              <a:t>, do so with the strength that God supplies, so that in everything God will be glorified through Jesus Christ. To him belong the glory and the power forever and ever. Amen.”</a:t>
            </a:r>
          </a:p>
        </p:txBody>
      </p:sp>
    </p:spTree>
    <p:extLst>
      <p:ext uri="{BB962C8B-B14F-4D97-AF65-F5344CB8AC3E}">
        <p14:creationId xmlns:p14="http://schemas.microsoft.com/office/powerpoint/2010/main" val="25443382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715" y="2826127"/>
            <a:ext cx="9144000" cy="4031873"/>
          </a:xfrm>
          <a:prstGeom prst="rect">
            <a:avLst/>
          </a:prstGeom>
          <a:solidFill>
            <a:srgbClr val="DCD3BC"/>
          </a:solidFill>
        </p:spPr>
        <p:txBody>
          <a:bodyPr wrap="square" rtlCol="0">
            <a:spAutoFit/>
          </a:bodyPr>
          <a:lstStyle/>
          <a:p>
            <a:pPr lvl="0"/>
            <a:r>
              <a:rPr lang="en-US" sz="3200" b="1" u="sng" dirty="0"/>
              <a:t>Speaking/revelation</a:t>
            </a:r>
            <a:r>
              <a:rPr lang="en-US" sz="3200" dirty="0"/>
              <a:t>:  </a:t>
            </a:r>
            <a:r>
              <a:rPr lang="en-US" sz="3200" dirty="0" smtClean="0"/>
              <a:t>apostle, wisdom</a:t>
            </a:r>
            <a:r>
              <a:rPr lang="en-US" sz="3200" dirty="0"/>
              <a:t>, knowledge, prophecy, discernment of spirits, teaching, speaking, evangelism, exhortation/encouragement, tongues, interpretation of </a:t>
            </a:r>
            <a:r>
              <a:rPr lang="en-US" sz="3200" dirty="0" smtClean="0"/>
              <a:t>tongues</a:t>
            </a:r>
            <a:endParaRPr lang="en-US" sz="3200" dirty="0"/>
          </a:p>
          <a:p>
            <a:endParaRPr lang="en-US" sz="3200" dirty="0" smtClean="0"/>
          </a:p>
          <a:p>
            <a:r>
              <a:rPr lang="en-US" sz="3200" b="1" u="sng" dirty="0" smtClean="0"/>
              <a:t>Serving</a:t>
            </a:r>
            <a:r>
              <a:rPr lang="en-US" sz="3200" dirty="0"/>
              <a:t>:  faith, helps, leadership, service, giving, mercy</a:t>
            </a:r>
            <a:r>
              <a:rPr lang="en-US" sz="3200" dirty="0" smtClean="0"/>
              <a:t>, </a:t>
            </a:r>
            <a:r>
              <a:rPr lang="en-US" sz="3200" dirty="0"/>
              <a:t>shepherd/pastor, music, healing, </a:t>
            </a:r>
            <a:r>
              <a:rPr lang="en-US" sz="3200" dirty="0" smtClean="0"/>
              <a:t>miracles</a:t>
            </a:r>
          </a:p>
          <a:p>
            <a:endParaRPr lang="en-US" sz="3200" dirty="0">
              <a:solidFill>
                <a:srgbClr val="FF0000"/>
              </a:solidFill>
            </a:endParaRPr>
          </a:p>
        </p:txBody>
      </p:sp>
    </p:spTree>
    <p:extLst>
      <p:ext uri="{BB962C8B-B14F-4D97-AF65-F5344CB8AC3E}">
        <p14:creationId xmlns:p14="http://schemas.microsoft.com/office/powerpoint/2010/main" val="293337447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9" name="TextBox 8"/>
          <p:cNvSpPr txBox="1"/>
          <p:nvPr/>
        </p:nvSpPr>
        <p:spPr>
          <a:xfrm>
            <a:off x="0" y="0"/>
            <a:ext cx="9144000" cy="769441"/>
          </a:xfrm>
          <a:prstGeom prst="rect">
            <a:avLst/>
          </a:prstGeom>
          <a:noFill/>
        </p:spPr>
        <p:txBody>
          <a:bodyPr wrap="square" rtlCol="0">
            <a:spAutoFit/>
          </a:bodyPr>
          <a:lstStyle/>
          <a:p>
            <a:r>
              <a:rPr lang="en-US" sz="4400" dirty="0" smtClean="0"/>
              <a:t>What are the gifts?</a:t>
            </a:r>
            <a:endParaRPr lang="en-US" sz="4400" dirty="0"/>
          </a:p>
        </p:txBody>
      </p:sp>
      <p:sp>
        <p:nvSpPr>
          <p:cNvPr id="4" name="TextBox 3"/>
          <p:cNvSpPr txBox="1"/>
          <p:nvPr/>
        </p:nvSpPr>
        <p:spPr>
          <a:xfrm>
            <a:off x="0" y="2826127"/>
            <a:ext cx="9144000" cy="4031873"/>
          </a:xfrm>
          <a:prstGeom prst="rect">
            <a:avLst/>
          </a:prstGeom>
          <a:solidFill>
            <a:srgbClr val="DCD3BC"/>
          </a:solidFill>
        </p:spPr>
        <p:txBody>
          <a:bodyPr wrap="square" rtlCol="0">
            <a:spAutoFit/>
          </a:bodyPr>
          <a:lstStyle/>
          <a:p>
            <a:pPr lvl="0"/>
            <a:r>
              <a:rPr lang="en-US" sz="3200" b="1" u="sng" dirty="0"/>
              <a:t>Speaking/revelation</a:t>
            </a:r>
            <a:r>
              <a:rPr lang="en-US" sz="3200" dirty="0"/>
              <a:t>:  </a:t>
            </a:r>
            <a:r>
              <a:rPr lang="en-US" sz="3200" dirty="0" smtClean="0"/>
              <a:t>apostle, wisdom</a:t>
            </a:r>
            <a:r>
              <a:rPr lang="en-US" sz="3200" dirty="0"/>
              <a:t>, knowledge, prophecy, discernment of spirits, teaching, speaking, evangelism, exhortation/encouragement, tongues, interpretation of </a:t>
            </a:r>
            <a:r>
              <a:rPr lang="en-US" sz="3200" dirty="0" smtClean="0"/>
              <a:t>tongues</a:t>
            </a:r>
            <a:endParaRPr lang="en-US" sz="3200" dirty="0"/>
          </a:p>
          <a:p>
            <a:endParaRPr lang="en-US" sz="3200" dirty="0" smtClean="0"/>
          </a:p>
          <a:p>
            <a:r>
              <a:rPr lang="en-US" sz="3200" b="1" u="sng" dirty="0" smtClean="0"/>
              <a:t>Serving</a:t>
            </a:r>
            <a:r>
              <a:rPr lang="en-US" sz="3200" dirty="0"/>
              <a:t>:  faith, helps, leadership, service, giving, mercy</a:t>
            </a:r>
            <a:r>
              <a:rPr lang="en-US" sz="3200" dirty="0" smtClean="0"/>
              <a:t>, </a:t>
            </a:r>
            <a:r>
              <a:rPr lang="en-US" sz="3200" dirty="0"/>
              <a:t>shepherd/pastor, music, healing, </a:t>
            </a:r>
            <a:r>
              <a:rPr lang="en-US" sz="3200" dirty="0" smtClean="0"/>
              <a:t>miracles, </a:t>
            </a:r>
            <a:r>
              <a:rPr lang="en-US" sz="3200" dirty="0" smtClean="0">
                <a:solidFill>
                  <a:srgbClr val="FF0000"/>
                </a:solidFill>
              </a:rPr>
              <a:t>intercession/prayer? hospitality? crafts?</a:t>
            </a:r>
            <a:endParaRPr lang="en-US" sz="3200" dirty="0">
              <a:solidFill>
                <a:srgbClr val="FF0000"/>
              </a:solidFill>
            </a:endParaRPr>
          </a:p>
        </p:txBody>
      </p:sp>
    </p:spTree>
    <p:extLst>
      <p:ext uri="{BB962C8B-B14F-4D97-AF65-F5344CB8AC3E}">
        <p14:creationId xmlns:p14="http://schemas.microsoft.com/office/powerpoint/2010/main" val="7483877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248</TotalTime>
  <Words>1774</Words>
  <Application>Microsoft Office PowerPoint</Application>
  <PresentationFormat>On-screen Show (4:3)</PresentationFormat>
  <Paragraphs>97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20</cp:revision>
  <dcterms:created xsi:type="dcterms:W3CDTF">2014-08-27T17:27:00Z</dcterms:created>
  <dcterms:modified xsi:type="dcterms:W3CDTF">2014-09-05T13:58:18Z</dcterms:modified>
</cp:coreProperties>
</file>